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43" r:id="rId19"/>
    <p:sldId id="384" r:id="rId20"/>
    <p:sldId id="308" r:id="rId21"/>
    <p:sldId id="332" r:id="rId22"/>
    <p:sldId id="333" r:id="rId23"/>
    <p:sldId id="392" r:id="rId24"/>
    <p:sldId id="393" r:id="rId25"/>
    <p:sldId id="334" r:id="rId26"/>
    <p:sldId id="335" r:id="rId27"/>
    <p:sldId id="336" r:id="rId28"/>
    <p:sldId id="457" r:id="rId29"/>
    <p:sldId id="309" r:id="rId30"/>
    <p:sldId id="337" r:id="rId31"/>
    <p:sldId id="396" r:id="rId32"/>
    <p:sldId id="397" r:id="rId33"/>
    <p:sldId id="398" r:id="rId34"/>
    <p:sldId id="399" r:id="rId35"/>
    <p:sldId id="338" r:id="rId36"/>
    <p:sldId id="339" r:id="rId37"/>
    <p:sldId id="400" r:id="rId38"/>
    <p:sldId id="456" r:id="rId39"/>
    <p:sldId id="340" r:id="rId40"/>
    <p:sldId id="402" r:id="rId41"/>
    <p:sldId id="403" r:id="rId42"/>
    <p:sldId id="404" r:id="rId43"/>
    <p:sldId id="341" r:id="rId44"/>
    <p:sldId id="468" r:id="rId45"/>
    <p:sldId id="315" r:id="rId46"/>
    <p:sldId id="344" r:id="rId47"/>
    <p:sldId id="387" r:id="rId48"/>
    <p:sldId id="345" r:id="rId49"/>
    <p:sldId id="346" r:id="rId50"/>
    <p:sldId id="316" r:id="rId51"/>
    <p:sldId id="347" r:id="rId52"/>
    <p:sldId id="348" r:id="rId53"/>
    <p:sldId id="469" r:id="rId54"/>
    <p:sldId id="349" r:id="rId55"/>
    <p:sldId id="350" r:id="rId56"/>
    <p:sldId id="388" r:id="rId57"/>
    <p:sldId id="407" r:id="rId58"/>
    <p:sldId id="409" r:id="rId59"/>
    <p:sldId id="408" r:id="rId60"/>
    <p:sldId id="352" r:id="rId61"/>
    <p:sldId id="353" r:id="rId62"/>
    <p:sldId id="355" r:id="rId63"/>
    <p:sldId id="356" r:id="rId64"/>
    <p:sldId id="470" r:id="rId65"/>
    <p:sldId id="357" r:id="rId66"/>
    <p:sldId id="358" r:id="rId67"/>
    <p:sldId id="410" r:id="rId68"/>
    <p:sldId id="411" r:id="rId69"/>
    <p:sldId id="359" r:id="rId70"/>
    <p:sldId id="412" r:id="rId71"/>
    <p:sldId id="413" r:id="rId72"/>
    <p:sldId id="471" r:id="rId73"/>
    <p:sldId id="311" r:id="rId74"/>
    <p:sldId id="362" r:id="rId75"/>
    <p:sldId id="416" r:id="rId76"/>
    <p:sldId id="417" r:id="rId77"/>
    <p:sldId id="418" r:id="rId78"/>
    <p:sldId id="360" r:id="rId79"/>
    <p:sldId id="419" r:id="rId80"/>
    <p:sldId id="420" r:id="rId81"/>
    <p:sldId id="472" r:id="rId82"/>
    <p:sldId id="363" r:id="rId83"/>
    <p:sldId id="424" r:id="rId84"/>
    <p:sldId id="425" r:id="rId85"/>
    <p:sldId id="426" r:id="rId86"/>
    <p:sldId id="423" r:id="rId87"/>
    <p:sldId id="365" r:id="rId88"/>
    <p:sldId id="473" r:id="rId89"/>
    <p:sldId id="320" r:id="rId90"/>
    <p:sldId id="370" r:id="rId91"/>
    <p:sldId id="367" r:id="rId92"/>
    <p:sldId id="435" r:id="rId93"/>
    <p:sldId id="436" r:id="rId94"/>
    <p:sldId id="437" r:id="rId95"/>
    <p:sldId id="438" r:id="rId96"/>
    <p:sldId id="368" r:id="rId97"/>
    <p:sldId id="439" r:id="rId98"/>
    <p:sldId id="369" r:id="rId99"/>
    <p:sldId id="372" r:id="rId100"/>
    <p:sldId id="373" r:id="rId101"/>
    <p:sldId id="474" r:id="rId102"/>
    <p:sldId id="374" r:id="rId103"/>
    <p:sldId id="375" r:id="rId104"/>
    <p:sldId id="458" r:id="rId105"/>
    <p:sldId id="376" r:id="rId106"/>
    <p:sldId id="459" r:id="rId107"/>
    <p:sldId id="460" r:id="rId108"/>
    <p:sldId id="461" r:id="rId109"/>
    <p:sldId id="462" r:id="rId110"/>
    <p:sldId id="463" r:id="rId111"/>
    <p:sldId id="464" r:id="rId112"/>
    <p:sldId id="465" r:id="rId113"/>
    <p:sldId id="466" r:id="rId114"/>
    <p:sldId id="475" r:id="rId11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00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12" Type="http://schemas.openxmlformats.org/officeDocument/2006/relationships/image" Target="../media/image1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131.png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54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12" Type="http://schemas.openxmlformats.org/officeDocument/2006/relationships/image" Target="../media/image1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131.png"/><Relationship Id="rId5" Type="http://schemas.openxmlformats.org/officeDocument/2006/relationships/image" Target="../media/image50.png"/><Relationship Id="rId15" Type="http://schemas.openxmlformats.org/officeDocument/2006/relationships/image" Target="../media/image156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Relationship Id="rId1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6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32.png"/><Relationship Id="rId9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554397" y="171149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056174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82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05396AB-782C-44B3-BC38-CB12D457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73" y="2210923"/>
            <a:ext cx="5919936" cy="443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753466" y="207124"/>
            <a:ext cx="50493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other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7906414" y="293300"/>
            <a:ext cx="1748888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C8650-4463-4A70-9DAC-A364E792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99606"/>
            <a:ext cx="5760000" cy="39562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044505" y="601077"/>
            <a:ext cx="3736353" cy="27766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D9BEE3-AD45-4D93-99A3-445B1D5BF53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9BD3A-F0F7-4829-A91F-92A022B88910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B1387B-EEDE-4C51-98FD-FE8B177D725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A9EC-D3D7-4236-BE3E-6EF90F6EF46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90FB7B-BE47-4B60-8C56-930CE505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37BEC-8B3D-43B7-BEAA-AFF4CBDEBEC9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C5CEA0-CB43-463C-86A0-EDDD83F4B8E8}"/>
              </a:ext>
            </a:extLst>
          </p:cNvPr>
          <p:cNvSpPr/>
          <p:nvPr/>
        </p:nvSpPr>
        <p:spPr>
          <a:xfrm>
            <a:off x="4724667" y="3356887"/>
            <a:ext cx="319838" cy="3752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3043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2C98B24F-BBA5-4233-84CC-B5BCC3EB5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 descr="Chart, bar chart&#10;&#10;Description automatically generated">
            <a:extLst>
              <a:ext uri="{FF2B5EF4-FFF2-40B4-BE49-F238E27FC236}">
                <a16:creationId xmlns:a16="http://schemas.microsoft.com/office/drawing/2014/main" id="{4D2E2052-3DBA-4204-BBDC-080F2A0F9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6078A286-5A3C-4367-9E98-C84600DB5C8A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7BBC08-1328-4887-8C43-E0E7699AC92B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52616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9552" y="2889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CF9EE-054C-4E48-81D2-D6945647798C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568E27-D0D8-47D6-AA23-63FC55F2F555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395D8-348F-4EB0-994B-757410B28995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3CDD5E-6235-4695-9B00-C446AEBB56B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9D6960-7FAD-4149-9EBF-E15DFBBD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E6C339-F96B-47AE-B9B9-4B8CCACBC287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8894A9-A85F-4143-ACB2-FCF88F1D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4311"/>
            <a:ext cx="5760000" cy="3989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FDAE87-AC49-45BD-BF31-9A49FE40AB13}"/>
              </a:ext>
            </a:extLst>
          </p:cNvPr>
          <p:cNvSpPr/>
          <p:nvPr/>
        </p:nvSpPr>
        <p:spPr>
          <a:xfrm>
            <a:off x="4795284" y="3211033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5108944" y="515228"/>
            <a:ext cx="3319644" cy="2695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344032C3-959E-4FF3-83EB-C471AF11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67" y="2623786"/>
            <a:ext cx="5503650" cy="4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8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38F9C-311A-4A02-8B53-7AC64209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8" y="862633"/>
            <a:ext cx="84201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7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BB82-1636-40E2-801C-F2991040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21319"/>
            <a:ext cx="5760000" cy="417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4726" y="280241"/>
            <a:ext cx="29886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245691" y="280241"/>
            <a:ext cx="19900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4483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03461"/>
            <a:ext cx="2576868" cy="2501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271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E0D4F45-BCD5-47CC-8990-467BB38F4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3239"/>
            <a:ext cx="5900064" cy="4425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4290205" y="3522428"/>
            <a:ext cx="99196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C062D0-367B-4522-8B60-74CC2893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73" y="1352299"/>
            <a:ext cx="5760000" cy="39893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71656"/>
            <a:ext cx="2105682" cy="2432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1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29676-5AD4-4021-915C-9FF3CAA3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57275"/>
            <a:ext cx="10067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44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C233E34-B5A0-4706-BDC6-913FA27E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40" y="1956592"/>
            <a:ext cx="6298460" cy="4723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B7D80-7C0C-4BEE-8711-380BDC4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56510"/>
            <a:ext cx="5760000" cy="390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14990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8034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  <a:endCxn id="23" idx="3"/>
          </p:cNvCxnSpPr>
          <p:nvPr/>
        </p:nvCxnSpPr>
        <p:spPr>
          <a:xfrm flipH="1">
            <a:off x="5117068" y="871656"/>
            <a:ext cx="2270782" cy="25417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8119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2017D-B06F-4064-8447-BC456991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33321"/>
            <a:ext cx="5760000" cy="413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</a:t>
            </a: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(***)-Coef=-0.91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011535" y="292090"/>
            <a:ext cx="21733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/>
              <a:t>~</a:t>
            </a:r>
            <a:r>
              <a:rPr lang="it-IT" sz="2300" dirty="0" err="1"/>
              <a:t>rank</a:t>
            </a:r>
            <a:r>
              <a:rPr lang="it-IT" sz="2300" dirty="0"/>
              <a:t> + </a:t>
            </a:r>
            <a:r>
              <a:rPr lang="it-IT" sz="2300" dirty="0" err="1"/>
              <a:t>sibling</a:t>
            </a:r>
            <a:r>
              <a:rPr lang="it-IT" sz="2300" dirty="0"/>
              <a:t> </a:t>
            </a:r>
            <a:r>
              <a:rPr lang="it-IT" sz="2300" dirty="0" err="1"/>
              <a:t>buds</a:t>
            </a:r>
            <a:endParaRPr lang="it-IT" sz="23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36758" y="328971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40350" y="727730"/>
            <a:ext cx="2792550" cy="25312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4FEB1027-72C4-4E18-826C-58D899682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2" y="1235424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4E252FD2-6000-437A-B7CF-AD6A72481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83" y="3893786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106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237B6-5429-4F7D-B888-D1CF483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981793"/>
            <a:ext cx="10296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470858" y="98347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65" y="542773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38" y="2448588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836993" y="280987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BF634-DDF0-446A-871A-03F6B749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64311"/>
            <a:ext cx="5760000" cy="3392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+ </a:t>
            </a:r>
            <a:r>
              <a:rPr lang="it-IT" sz="2520" dirty="0" err="1"/>
              <a:t>siblings</a:t>
            </a:r>
            <a:r>
              <a:rPr lang="it-IT" sz="2520" dirty="0"/>
              <a:t> 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035058" y="296586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381500" y="727730"/>
            <a:ext cx="3751400" cy="22381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(***)-Coef=-1.39</a:t>
            </a:r>
          </a:p>
        </p:txBody>
      </p:sp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A6C09AB-BD65-4139-B989-38FBD8C11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40" y="1724132"/>
            <a:ext cx="3975260" cy="2981445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BB1590CB-16FF-4C2E-82AC-350D41EFA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40" y="4244865"/>
            <a:ext cx="3484180" cy="26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34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2D51C-F540-474B-91E2-A6BFF229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46783"/>
            <a:ext cx="10372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5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22AB4-59E6-4763-AA36-A9752029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24422"/>
            <a:ext cx="5760000" cy="392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+ </a:t>
            </a:r>
            <a:r>
              <a:rPr lang="it-IT" sz="2000" dirty="0" err="1"/>
              <a:t>siblings</a:t>
            </a:r>
            <a:r>
              <a:rPr lang="it-IT" sz="2000" dirty="0"/>
              <a:t> V+ </a:t>
            </a:r>
            <a:r>
              <a:rPr lang="it-IT" sz="2000" dirty="0" err="1"/>
              <a:t>siblings</a:t>
            </a:r>
            <a:r>
              <a:rPr lang="it-IT" sz="2000" dirty="0"/>
              <a:t> 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574808" y="3080063"/>
            <a:ext cx="403592" cy="474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829828" y="943174"/>
            <a:ext cx="3303072" cy="21004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(**).Coef=-1.09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(**).Coef=-0.8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42D1DFC-66F1-4290-BAEF-DA4232E6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38" y="4350206"/>
            <a:ext cx="3070089" cy="2302567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414E7671-C106-4F28-9ED2-30AC87543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47" y="3653642"/>
            <a:ext cx="3881726" cy="2911295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538A3BC8-95B4-42BF-B590-633FCBC32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23" y="1573340"/>
            <a:ext cx="4017926" cy="3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826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A7F8E-E608-4694-A858-8727707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87152"/>
            <a:ext cx="10553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3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2C98B24F-BBA5-4233-84CC-B5BCC3EB5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 descr="Chart, bar chart&#10;&#10;Description automatically generated">
            <a:extLst>
              <a:ext uri="{FF2B5EF4-FFF2-40B4-BE49-F238E27FC236}">
                <a16:creationId xmlns:a16="http://schemas.microsoft.com/office/drawing/2014/main" id="{4D2E2052-3DBA-4204-BBDC-080F2A0F9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Flowchart: Collate 72">
            <a:extLst>
              <a:ext uri="{FF2B5EF4-FFF2-40B4-BE49-F238E27FC236}">
                <a16:creationId xmlns:a16="http://schemas.microsoft.com/office/drawing/2014/main" id="{6078A286-5A3C-4367-9E98-C84600DB5C8A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7BBC08-1328-4887-8C43-E0E7699AC92B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  <p:pic>
        <p:nvPicPr>
          <p:cNvPr id="75" name="Picture 74" descr="Chart, bar chart&#10;&#10;Description automatically generated">
            <a:extLst>
              <a:ext uri="{FF2B5EF4-FFF2-40B4-BE49-F238E27FC236}">
                <a16:creationId xmlns:a16="http://schemas.microsoft.com/office/drawing/2014/main" id="{8427CED3-3204-42C6-B759-E411DD79E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30" y="325822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 descr="Chart, bar chart, histogram&#10;&#10;Description automatically generated">
            <a:extLst>
              <a:ext uri="{FF2B5EF4-FFF2-40B4-BE49-F238E27FC236}">
                <a16:creationId xmlns:a16="http://schemas.microsoft.com/office/drawing/2014/main" id="{1ACB6DBD-B020-48CC-8A11-ED8602C007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3" y="53853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 descr="Chart, bar chart, histogram&#10;&#10;Description automatically generated">
            <a:extLst>
              <a:ext uri="{FF2B5EF4-FFF2-40B4-BE49-F238E27FC236}">
                <a16:creationId xmlns:a16="http://schemas.microsoft.com/office/drawing/2014/main" id="{AEA04A2A-A166-4C5B-AEB6-D45A82F867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63" y="458541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1" name="Flowchart: Collate 80">
            <a:extLst>
              <a:ext uri="{FF2B5EF4-FFF2-40B4-BE49-F238E27FC236}">
                <a16:creationId xmlns:a16="http://schemas.microsoft.com/office/drawing/2014/main" id="{1AA7276F-FCD3-4D78-A507-BE8D1D4647A2}"/>
              </a:ext>
            </a:extLst>
          </p:cNvPr>
          <p:cNvSpPr/>
          <p:nvPr/>
        </p:nvSpPr>
        <p:spPr>
          <a:xfrm rot="4536883">
            <a:off x="4165331" y="3893858"/>
            <a:ext cx="132052" cy="140122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Collate 82">
            <a:extLst>
              <a:ext uri="{FF2B5EF4-FFF2-40B4-BE49-F238E27FC236}">
                <a16:creationId xmlns:a16="http://schemas.microsoft.com/office/drawing/2014/main" id="{3A2238C9-AD6C-44F1-B5EF-DEDFD09F3CA6}"/>
              </a:ext>
            </a:extLst>
          </p:cNvPr>
          <p:cNvSpPr/>
          <p:nvPr/>
        </p:nvSpPr>
        <p:spPr>
          <a:xfrm rot="5151570">
            <a:off x="4591708" y="3727261"/>
            <a:ext cx="156754" cy="226542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lowchart: Collate 83">
            <a:extLst>
              <a:ext uri="{FF2B5EF4-FFF2-40B4-BE49-F238E27FC236}">
                <a16:creationId xmlns:a16="http://schemas.microsoft.com/office/drawing/2014/main" id="{6EC70CE8-71CB-4394-8A0E-F83BC8770B11}"/>
              </a:ext>
            </a:extLst>
          </p:cNvPr>
          <p:cNvSpPr/>
          <p:nvPr/>
        </p:nvSpPr>
        <p:spPr>
          <a:xfrm rot="7906584">
            <a:off x="3648353" y="5093800"/>
            <a:ext cx="51255" cy="521152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FE33C6-512B-4490-B720-6C0843E9C4FA}"/>
              </a:ext>
            </a:extLst>
          </p:cNvPr>
          <p:cNvSpPr txBox="1"/>
          <p:nvPr/>
        </p:nvSpPr>
        <p:spPr>
          <a:xfrm>
            <a:off x="4803789" y="4423017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FABF6F-EA77-4583-822D-367DD510E2AE}"/>
              </a:ext>
            </a:extLst>
          </p:cNvPr>
          <p:cNvSpPr txBox="1"/>
          <p:nvPr/>
        </p:nvSpPr>
        <p:spPr>
          <a:xfrm>
            <a:off x="5321110" y="5820195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77221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4732177" y="134509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6025247" y="922654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424962" y="804250"/>
            <a:ext cx="11057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</a:t>
            </a:r>
          </a:p>
          <a:p>
            <a:endParaRPr lang="it-IT" sz="2000" dirty="0"/>
          </a:p>
          <a:p>
            <a:r>
              <a:rPr lang="it-IT" sz="2000" b="1" dirty="0" err="1"/>
              <a:t>Permutation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shuffle the </a:t>
            </a:r>
            <a:r>
              <a:rPr lang="it-IT" sz="2000" dirty="0" err="1"/>
              <a:t>variable</a:t>
            </a:r>
            <a:r>
              <a:rPr lang="it-IT" sz="2000" dirty="0"/>
              <a:t> A: DF$A=sample(DF$A)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</a:t>
            </a:r>
            <a:r>
              <a:rPr lang="it-IT" sz="2000" dirty="0" err="1"/>
              <a:t>glms</a:t>
            </a:r>
            <a:r>
              <a:rPr lang="it-IT" sz="2000" dirty="0"/>
              <a:t> GLMS(Y~A+B+C, data=DF)</a:t>
            </a:r>
          </a:p>
          <a:p>
            <a:r>
              <a:rPr lang="it-IT" sz="2000" dirty="0" err="1"/>
              <a:t>If</a:t>
            </a:r>
            <a:r>
              <a:rPr lang="it-IT" sz="2000" dirty="0"/>
              <a:t> the </a:t>
            </a:r>
            <a:r>
              <a:rPr lang="it-IT" sz="2000" dirty="0" err="1"/>
              <a:t>significance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true</a:t>
            </a:r>
            <a:r>
              <a:rPr lang="it-IT" sz="2000" dirty="0"/>
              <a:t>, </a:t>
            </a:r>
            <a:r>
              <a:rPr lang="it-IT" sz="2000" dirty="0" err="1"/>
              <a:t>now</a:t>
            </a:r>
            <a:r>
              <a:rPr lang="it-IT" sz="2000" dirty="0"/>
              <a:t> A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any</a:t>
            </a:r>
            <a:r>
              <a:rPr lang="it-IT" sz="2000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4030085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577910" y="4033540"/>
            <a:ext cx="793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AIC </a:t>
            </a:r>
            <a:r>
              <a:rPr lang="it-IT" sz="2000" dirty="0" err="1"/>
              <a:t>is</a:t>
            </a:r>
            <a:r>
              <a:rPr lang="it-IT" sz="2000" dirty="0"/>
              <a:t> 800</a:t>
            </a:r>
          </a:p>
          <a:p>
            <a:endParaRPr lang="it-IT" sz="2000" dirty="0"/>
          </a:p>
          <a:p>
            <a:r>
              <a:rPr lang="it-IT" sz="2000" b="1" dirty="0"/>
              <a:t>AIC </a:t>
            </a:r>
            <a:r>
              <a:rPr lang="it-IT" sz="2000" b="1" dirty="0" err="1"/>
              <a:t>difference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a </a:t>
            </a:r>
            <a:r>
              <a:rPr lang="it-IT" sz="2000" dirty="0" err="1"/>
              <a:t>null</a:t>
            </a:r>
            <a:r>
              <a:rPr lang="it-IT" sz="2000" dirty="0"/>
              <a:t> model GLMS(Y~1, data=DF)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make the </a:t>
            </a:r>
            <a:r>
              <a:rPr lang="it-IT" sz="2000" dirty="0" err="1"/>
              <a:t>difference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AIC real (800) and AIC </a:t>
            </a:r>
            <a:r>
              <a:rPr lang="it-IT" sz="2000" dirty="0" err="1"/>
              <a:t>null</a:t>
            </a:r>
            <a:endParaRPr lang="it-IT" sz="2000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make </a:t>
            </a:r>
            <a:r>
              <a:rPr lang="it-IT" sz="2000" dirty="0" err="1"/>
              <a:t>permutation</a:t>
            </a:r>
            <a:r>
              <a:rPr lang="it-IT" sz="2000" dirty="0"/>
              <a:t> of a </a:t>
            </a:r>
            <a:r>
              <a:rPr lang="it-IT" sz="2000" dirty="0" err="1"/>
              <a:t>variable</a:t>
            </a:r>
            <a:r>
              <a:rPr lang="it-IT" sz="2000" dirty="0"/>
              <a:t> and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model.</a:t>
            </a:r>
          </a:p>
          <a:p>
            <a:r>
              <a:rPr lang="it-IT" sz="2000" dirty="0" err="1"/>
              <a:t>AICpermutation-AICnull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GREATER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AICreal-AICnull</a:t>
            </a:r>
            <a:r>
              <a:rPr lang="it-IT" sz="2000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5337809" y="4656177"/>
            <a:ext cx="2272666" cy="765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7647881" y="4102179"/>
            <a:ext cx="31725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Null</a:t>
            </a:r>
            <a:r>
              <a:rPr lang="it-IT" sz="1100" dirty="0"/>
              <a:t> models are made </a:t>
            </a:r>
            <a:r>
              <a:rPr lang="it-IT" sz="1100" dirty="0" err="1"/>
              <a:t>as</a:t>
            </a:r>
            <a:r>
              <a:rPr lang="it-IT" sz="1100" dirty="0"/>
              <a:t> follows:</a:t>
            </a:r>
          </a:p>
          <a:p>
            <a:r>
              <a:rPr lang="it-IT" sz="1100" dirty="0"/>
              <a:t>Y~1+(</a:t>
            </a:r>
            <a:r>
              <a:rPr lang="it-IT" sz="1100" dirty="0" err="1"/>
              <a:t>significant</a:t>
            </a:r>
            <a:r>
              <a:rPr lang="it-IT" sz="1100" dirty="0"/>
              <a:t> </a:t>
            </a:r>
            <a:r>
              <a:rPr lang="it-IT" sz="1100" dirty="0" err="1"/>
              <a:t>predictor</a:t>
            </a:r>
            <a:r>
              <a:rPr lang="it-IT" sz="1100" dirty="0"/>
              <a:t> </a:t>
            </a:r>
            <a:r>
              <a:rPr lang="it-IT" sz="1100" dirty="0" err="1"/>
              <a:t>not</a:t>
            </a:r>
            <a:r>
              <a:rPr lang="it-IT" sz="1100" dirty="0"/>
              <a:t> </a:t>
            </a:r>
            <a:r>
              <a:rPr lang="it-IT" sz="1100" dirty="0" err="1"/>
              <a:t>shuffled</a:t>
            </a:r>
            <a:r>
              <a:rPr lang="it-IT" sz="1100" dirty="0"/>
              <a:t>).</a:t>
            </a:r>
          </a:p>
          <a:p>
            <a:r>
              <a:rPr lang="it-IT" sz="1100" dirty="0" err="1"/>
              <a:t>Example</a:t>
            </a:r>
            <a:r>
              <a:rPr lang="it-IT" sz="1100" dirty="0"/>
              <a:t> in </a:t>
            </a:r>
            <a:r>
              <a:rPr lang="it-IT" sz="1100" dirty="0" err="1"/>
              <a:t>next</a:t>
            </a:r>
            <a:r>
              <a:rPr lang="it-IT" sz="11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do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(A=sample(A),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(A))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do</a:t>
            </a:r>
            <a:r>
              <a:rPr lang="it-IT" sz="2000" dirty="0">
                <a:sym typeface="Wingdings" panose="05000000000000000000" pitchFamily="2" charset="2"/>
              </a:rPr>
              <a:t>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(B=sample(B),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(Y~A+1);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(B))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62154E-5A92-4D7E-8C62-49AFE5EB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6" y="543845"/>
            <a:ext cx="5760000" cy="398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29604" y="120231"/>
            <a:ext cx="3375984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4979606" y="1266092"/>
            <a:ext cx="2177332" cy="11729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43189" y="75647"/>
            <a:ext cx="44867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parental_length</a:t>
            </a:r>
            <a:r>
              <a:rPr lang="it-IT" sz="2500" dirty="0"/>
              <a:t>(cm)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F3B39-7047-4514-95B4-BB1A658B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250" y="63745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907C50-315A-4F95-B74C-2AC17E4753A4}"/>
              </a:ext>
            </a:extLst>
          </p:cNvPr>
          <p:cNvSpPr/>
          <p:nvPr/>
        </p:nvSpPr>
        <p:spPr>
          <a:xfrm>
            <a:off x="10281804" y="354796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39890" y="947868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-0.02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8455-7ED6-441A-8544-43C28339BC7D}"/>
              </a:ext>
            </a:extLst>
          </p:cNvPr>
          <p:cNvSpPr/>
          <p:nvPr/>
        </p:nvSpPr>
        <p:spPr>
          <a:xfrm>
            <a:off x="4616035" y="2464176"/>
            <a:ext cx="452138" cy="2689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42B5A-E949-4299-9B17-1DFF06899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65" y="2039816"/>
            <a:ext cx="6323383" cy="47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20800" y="152416"/>
            <a:ext cx="4409815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787-191C-4E4E-BDC0-A8551F32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0" y="838898"/>
            <a:ext cx="7288571" cy="341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0800" y="4835598"/>
            <a:ext cx="1156675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</p:spTree>
    <p:extLst>
      <p:ext uri="{BB962C8B-B14F-4D97-AF65-F5344CB8AC3E}">
        <p14:creationId xmlns:p14="http://schemas.microsoft.com/office/powerpoint/2010/main" val="78615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6A0C9-BFED-4FC0-B621-81C8947C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5" y="779267"/>
            <a:ext cx="5760000" cy="42313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B84DF0-7CE1-4764-BFDC-072BBA6B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65" y="4107515"/>
            <a:ext cx="3440955" cy="2580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275687" y="1753085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(*).Coef=+0.04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parental_rank_node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96065" y="22763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43927" y="27314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78226-A8A1-4899-9A3C-E0B4890CE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931" y="2423807"/>
            <a:ext cx="3768753" cy="28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15292" y="351064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72000" y="30365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15292" y="4900552"/>
            <a:ext cx="100193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F5D41-B395-4EFD-B9AF-B940102F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739"/>
            <a:ext cx="9144000" cy="35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99C9-49DF-4AC5-9064-67786F22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7" y="674229"/>
            <a:ext cx="5760000" cy="4125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NOT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41071" y="58240"/>
            <a:ext cx="3932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distance</a:t>
            </a:r>
            <a:endParaRPr lang="it-IT" sz="2500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2AF89D5-FBB7-48CF-9F44-FCD1E471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81" y="2426995"/>
            <a:ext cx="5440231" cy="4080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E7CC4-CAA9-4971-8CB9-33AF60ADC261}"/>
              </a:ext>
            </a:extLst>
          </p:cNvPr>
          <p:cNvSpPr txBox="1"/>
          <p:nvPr/>
        </p:nvSpPr>
        <p:spPr>
          <a:xfrm>
            <a:off x="699458" y="5077601"/>
            <a:ext cx="440502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>
                <a:highlight>
                  <a:srgbClr val="FFFF00"/>
                </a:highlight>
              </a:rPr>
              <a:t>The </a:t>
            </a:r>
            <a:r>
              <a:rPr lang="it-IT" sz="2520" dirty="0" err="1">
                <a:highlight>
                  <a:srgbClr val="FFFF00"/>
                </a:highlight>
              </a:rPr>
              <a:t>correct</a:t>
            </a:r>
            <a:r>
              <a:rPr lang="it-IT" sz="2520" dirty="0">
                <a:highlight>
                  <a:srgbClr val="FFFF00"/>
                </a:highlight>
              </a:rPr>
              <a:t> way to model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to </a:t>
            </a:r>
            <a:r>
              <a:rPr lang="it-IT" sz="2520" dirty="0" err="1">
                <a:highlight>
                  <a:srgbClr val="FFFF00"/>
                </a:highlight>
              </a:rPr>
              <a:t>keep</a:t>
            </a:r>
            <a:r>
              <a:rPr lang="it-IT" sz="2520" dirty="0">
                <a:highlight>
                  <a:srgbClr val="FFFF00"/>
                </a:highlight>
              </a:rPr>
              <a:t> the </a:t>
            </a:r>
            <a:r>
              <a:rPr lang="it-IT" sz="2520" dirty="0" err="1">
                <a:highlight>
                  <a:srgbClr val="FFFF00"/>
                </a:highlight>
              </a:rPr>
              <a:t>distance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instead</a:t>
            </a:r>
            <a:r>
              <a:rPr lang="it-IT" sz="2520" dirty="0">
                <a:highlight>
                  <a:srgbClr val="FFFF00"/>
                </a:highlight>
              </a:rPr>
              <a:t> of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or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endParaRPr lang="it-IT" sz="2520" dirty="0">
              <a:highlight>
                <a:srgbClr val="FFFF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255742" y="2258354"/>
            <a:ext cx="1578707" cy="6246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803604" y="2708695"/>
            <a:ext cx="452138" cy="1952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80915-BB9C-495C-9DA9-B1F854F3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0" y="562174"/>
            <a:ext cx="5760000" cy="385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82787" y="635346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31613" y="151669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18412" y="8204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58508" y="943123"/>
            <a:ext cx="2990239" cy="154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C0339-618F-421D-9097-405EDE8D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345" y="0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ED518-F03C-4750-B61E-80D98B6A9367}"/>
              </a:ext>
            </a:extLst>
          </p:cNvPr>
          <p:cNvSpPr/>
          <p:nvPr/>
        </p:nvSpPr>
        <p:spPr>
          <a:xfrm>
            <a:off x="10329176" y="291284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B4B94F-C5AC-4B07-AB36-552BDB786D46}"/>
              </a:ext>
            </a:extLst>
          </p:cNvPr>
          <p:cNvSpPr/>
          <p:nvPr/>
        </p:nvSpPr>
        <p:spPr>
          <a:xfrm>
            <a:off x="4563280" y="2444262"/>
            <a:ext cx="452138" cy="1776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C228D-2305-48FB-A9CC-21C2D9192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7" y="2192457"/>
            <a:ext cx="5936444" cy="44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5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61831" y="212565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3775419" y="13408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53251" y="5100781"/>
            <a:ext cx="86184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B0EF4-1812-4160-BC08-A079581A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81"/>
            <a:ext cx="8924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6BB966-873F-4079-8CAD-216631BBCCC8}"/>
              </a:ext>
            </a:extLst>
          </p:cNvPr>
          <p:cNvGrpSpPr/>
          <p:nvPr/>
        </p:nvGrpSpPr>
        <p:grpSpPr>
          <a:xfrm>
            <a:off x="1676322" y="1843642"/>
            <a:ext cx="7269613" cy="3476645"/>
            <a:chOff x="-134508" y="-158198"/>
            <a:chExt cx="7269613" cy="3476645"/>
          </a:xfrm>
        </p:grpSpPr>
        <p:cxnSp>
          <p:nvCxnSpPr>
            <p:cNvPr id="5" name="Straight Arrow Connector 4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7748E01E-9C71-4FC1-9A62-41E46FF827D2}"/>
                </a:ext>
              </a:extLst>
            </p:cNvPr>
            <p:cNvCxnSpPr>
              <a:cxnSpLocks/>
              <a:stCxn id="22" idx="2"/>
              <a:endCxn id="76" idx="0"/>
            </p:cNvCxnSpPr>
            <p:nvPr/>
          </p:nvCxnSpPr>
          <p:spPr>
            <a:xfrm>
              <a:off x="4284776" y="-158198"/>
              <a:ext cx="2850329" cy="108295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18FA67C-C4A0-4DCA-8575-6FC4B908E1C9}"/>
                </a:ext>
              </a:extLst>
            </p:cNvPr>
            <p:cNvCxnSpPr>
              <a:cxnSpLocks/>
              <a:stCxn id="37" idx="2"/>
              <a:endCxn id="13" idx="0"/>
            </p:cNvCxnSpPr>
            <p:nvPr/>
          </p:nvCxnSpPr>
          <p:spPr>
            <a:xfrm flipH="1">
              <a:off x="1164254" y="500714"/>
              <a:ext cx="9245" cy="424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575956-3A9A-41EC-96DF-14A9E573B56E}"/>
                </a:ext>
              </a:extLst>
            </p:cNvPr>
            <p:cNvSpPr/>
            <p:nvPr/>
          </p:nvSpPr>
          <p:spPr>
            <a:xfrm>
              <a:off x="-134508" y="924758"/>
              <a:ext cx="2597523" cy="52557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6CE1D6-B54B-4047-881C-325B676DADB9}"/>
                </a:ext>
              </a:extLst>
            </p:cNvPr>
            <p:cNvSpPr/>
            <p:nvPr/>
          </p:nvSpPr>
          <p:spPr>
            <a:xfrm>
              <a:off x="594387" y="2746500"/>
              <a:ext cx="116304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Box4: do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burst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5096657-311B-4F9F-8E29-9130E0A3FFE2}"/>
              </a:ext>
            </a:extLst>
          </p:cNvPr>
          <p:cNvSpPr/>
          <p:nvPr/>
        </p:nvSpPr>
        <p:spPr>
          <a:xfrm>
            <a:off x="1685566" y="3791950"/>
            <a:ext cx="2597521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V?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F8E6CD-0139-4671-95AC-B2329A00F808}"/>
              </a:ext>
            </a:extLst>
          </p:cNvPr>
          <p:cNvCxnSpPr>
            <a:cxnSpLocks/>
          </p:cNvCxnSpPr>
          <p:nvPr/>
        </p:nvCxnSpPr>
        <p:spPr>
          <a:xfrm>
            <a:off x="4281874" y="4310084"/>
            <a:ext cx="274269" cy="41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23D03-A6E2-4D08-81BE-FF9B0DBABAEA}"/>
              </a:ext>
            </a:extLst>
          </p:cNvPr>
          <p:cNvCxnSpPr>
            <a:cxnSpLocks/>
            <a:stCxn id="27" idx="2"/>
            <a:endCxn id="19" idx="0"/>
          </p:cNvCxnSpPr>
          <p:nvPr/>
        </p:nvCxnSpPr>
        <p:spPr>
          <a:xfrm>
            <a:off x="2984327" y="4317523"/>
            <a:ext cx="2412" cy="43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114415D-F78C-4310-ADE3-70630B6CEC5E}"/>
              </a:ext>
            </a:extLst>
          </p:cNvPr>
          <p:cNvSpPr/>
          <p:nvPr/>
        </p:nvSpPr>
        <p:spPr>
          <a:xfrm>
            <a:off x="4206267" y="4741567"/>
            <a:ext cx="142971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5E7B10-0981-4F16-8750-8DB318436128}"/>
              </a:ext>
            </a:extLst>
          </p:cNvPr>
          <p:cNvSpPr/>
          <p:nvPr/>
        </p:nvSpPr>
        <p:spPr>
          <a:xfrm>
            <a:off x="7564228" y="2926598"/>
            <a:ext cx="2763413" cy="49428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Box2: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and M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372391-C289-4564-8338-516FDB29A5D9}"/>
              </a:ext>
            </a:extLst>
          </p:cNvPr>
          <p:cNvSpPr/>
          <p:nvPr/>
        </p:nvSpPr>
        <p:spPr>
          <a:xfrm>
            <a:off x="7531318" y="3840380"/>
            <a:ext cx="2850329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F23EEE-7667-478E-93F5-5F9371CCA667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8956482" y="4377265"/>
            <a:ext cx="23247" cy="4163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2DF8A7-C3CE-40C8-A8D2-4E02BAFF18A3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8945935" y="3420882"/>
            <a:ext cx="10548" cy="41949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65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74D07-D9DA-4DB1-BA03-6C5C4AB3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1015423"/>
            <a:ext cx="5760000" cy="3674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37560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</a:t>
            </a:r>
            <a:r>
              <a:rPr lang="it-IT" sz="2500" dirty="0" err="1"/>
              <a:t>length</a:t>
            </a:r>
            <a:r>
              <a:rPr lang="it-IT" sz="2500" dirty="0"/>
              <a:t>(cm)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940595" y="1338446"/>
            <a:ext cx="1899684" cy="15358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9088" y="2785730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406AF41-692C-4C74-AB11-7CE0D95F2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17" y="2383716"/>
            <a:ext cx="5696267" cy="42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93548" y="150327"/>
            <a:ext cx="379720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64433" y="5268966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4259-B7EC-4770-9B78-89AABEE6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95"/>
            <a:ext cx="9144000" cy="38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45876" y="1438204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+0.02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5577" y="163284"/>
            <a:ext cx="3995679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478" y="85956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77644" y="774688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4284455" y="354302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LENGTH (</a:t>
            </a:r>
            <a:r>
              <a:rPr lang="it-IT" sz="2500" dirty="0" err="1"/>
              <a:t>node</a:t>
            </a:r>
            <a:r>
              <a:rPr lang="it-IT" sz="25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F7A4C-B5C8-45C2-A2E6-3E159F02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7" y="993784"/>
            <a:ext cx="5760000" cy="34868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4862722" y="1745981"/>
            <a:ext cx="2329386" cy="9912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CAFF2-5034-42F1-BAC5-22F2F0B03618}"/>
              </a:ext>
            </a:extLst>
          </p:cNvPr>
          <p:cNvSpPr/>
          <p:nvPr/>
        </p:nvSpPr>
        <p:spPr>
          <a:xfrm>
            <a:off x="4501215" y="2737195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EB2F317-FF78-4817-B5B1-A36D2174C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1" y="2684089"/>
            <a:ext cx="5092812" cy="38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350014"/>
            <a:ext cx="34350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98865" y="415594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16722" y="509683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B61B-6ACD-422E-A85C-ADB5CEE4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488"/>
            <a:ext cx="9144000" cy="34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D52255-6D3B-4DBB-9A3C-369E6A70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3" y="860520"/>
            <a:ext cx="5760000" cy="400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72631" y="1049020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-0.07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46738" y="156097"/>
            <a:ext cx="350535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588" y="1365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3754" y="8253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600090" y="233741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distance</a:t>
            </a:r>
            <a:r>
              <a:rPr lang="it-IT" sz="2500" dirty="0"/>
              <a:t> to </a:t>
            </a:r>
            <a:r>
              <a:rPr lang="it-IT" sz="2500" dirty="0" err="1"/>
              <a:t>median</a:t>
            </a:r>
            <a:r>
              <a:rPr lang="it-IT" sz="2500" dirty="0"/>
              <a:t> </a:t>
            </a:r>
            <a:r>
              <a:rPr lang="it-IT" sz="2500" dirty="0" err="1"/>
              <a:t>node</a:t>
            </a:r>
            <a:endParaRPr lang="it-IT" sz="25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800600" y="1356797"/>
            <a:ext cx="3059723" cy="15593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73D86D-034A-46C6-8314-F2A8F4B80479}"/>
              </a:ext>
            </a:extLst>
          </p:cNvPr>
          <p:cNvSpPr/>
          <p:nvPr/>
        </p:nvSpPr>
        <p:spPr>
          <a:xfrm>
            <a:off x="4443046" y="2807677"/>
            <a:ext cx="357554" cy="2168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BF9115A-6633-4351-BC64-E7C571F20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39" y="2434334"/>
            <a:ext cx="5204270" cy="39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10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227318"/>
            <a:ext cx="4021170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04541" y="485590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649DF-6B7B-4AEC-8A57-8D1AF647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94"/>
            <a:ext cx="9144000" cy="33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6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99610-BF27-4C7E-ABA3-AA07DE22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" y="834136"/>
            <a:ext cx="5760000" cy="4019079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947F632-9B43-47CE-8FC0-9F3C6D04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48" y="3559817"/>
            <a:ext cx="3962874" cy="2972156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4F566327-A9A4-49A3-A266-D9819F34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60" y="2049046"/>
            <a:ext cx="4445317" cy="3333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66992" y="197150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77623" y="117085"/>
            <a:ext cx="2730621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93768" y="196058"/>
            <a:ext cx="26642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70584" y="935814"/>
            <a:ext cx="2917588" cy="18542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35" y="1170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10889247" y="1092820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D4465-B58A-4911-B38B-FC6BA4BB035F}"/>
              </a:ext>
            </a:extLst>
          </p:cNvPr>
          <p:cNvSpPr/>
          <p:nvPr/>
        </p:nvSpPr>
        <p:spPr>
          <a:xfrm>
            <a:off x="4548553" y="2607854"/>
            <a:ext cx="422031" cy="3932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5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0" y="173015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2F2C-E833-4E43-8948-C6FEBA6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182"/>
            <a:ext cx="9144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433716" y="2905780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 -0.06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39370" y="202323"/>
            <a:ext cx="32064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345786" y="224191"/>
            <a:ext cx="37639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distance+RANK</a:t>
            </a:r>
            <a:endParaRPr lang="it-IT" sz="252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9310777" y="1127404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5565-E8F2-4411-BE71-6A35265B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" y="909605"/>
            <a:ext cx="5760000" cy="4584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41149" y="3167390"/>
            <a:ext cx="1792567" cy="1247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85A0C4-A8D2-4D66-8F42-8E5ED9322E19}"/>
              </a:ext>
            </a:extLst>
          </p:cNvPr>
          <p:cNvSpPr/>
          <p:nvPr/>
        </p:nvSpPr>
        <p:spPr>
          <a:xfrm>
            <a:off x="5216768" y="3202085"/>
            <a:ext cx="398585" cy="2269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242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6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B4E16-7CC5-450F-85E6-32ADD6BA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3" y="788268"/>
            <a:ext cx="5760000" cy="3559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227276" y="559212"/>
            <a:ext cx="2209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50877" y="866989"/>
            <a:ext cx="2781274" cy="184690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BE06758-65AA-4FD0-89F0-7443D88D4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69" y="2314146"/>
            <a:ext cx="5359376" cy="4019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11969" y="2662371"/>
            <a:ext cx="638908" cy="18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71491" y="893534"/>
            <a:ext cx="326616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Coef=+0.06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85389" y="20050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246030" y="177783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03" y="17778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424" y="1159179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52478-9FE5-4AEB-9F41-D83EC67E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5" y="740697"/>
            <a:ext cx="5760000" cy="37278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24CE2A6-6865-463F-BFE1-DE9408A89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47" y="2371851"/>
            <a:ext cx="5375711" cy="40317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7699" y="1201311"/>
            <a:ext cx="2906876" cy="14338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E1F71D-685E-44B2-94F7-5FAD9DFFFB23}"/>
              </a:ext>
            </a:extLst>
          </p:cNvPr>
          <p:cNvSpPr/>
          <p:nvPr/>
        </p:nvSpPr>
        <p:spPr>
          <a:xfrm>
            <a:off x="4783015" y="2549769"/>
            <a:ext cx="351693" cy="211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4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93630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7DC10-39D6-48CA-8F82-817D59DC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27582"/>
            <a:ext cx="9144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F7CB5-32E3-4EE8-8C4A-D9C8A674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7" y="850996"/>
            <a:ext cx="5760000" cy="2769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045569" y="940926"/>
            <a:ext cx="2155913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9779" y="151669"/>
            <a:ext cx="42057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7" y="18625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149969" y="1248703"/>
            <a:ext cx="3973557" cy="10607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665" y="151669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186" y="1133065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F79178A-8DBB-445B-90F7-0F868A8A1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0" y="2230099"/>
            <a:ext cx="5944312" cy="44582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8F8AE-0170-4EDC-ACE5-7F127BFD3663}"/>
              </a:ext>
            </a:extLst>
          </p:cNvPr>
          <p:cNvSpPr/>
          <p:nvPr/>
        </p:nvSpPr>
        <p:spPr>
          <a:xfrm>
            <a:off x="3657600" y="2235499"/>
            <a:ext cx="492369" cy="220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95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39143" y="102130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Coef=+0.04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58532" y="262695"/>
            <a:ext cx="293193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05958" y="262695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3800F8-393B-46A0-B3C4-C63084E9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58" y="19568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CEEBDF-486D-4B17-AC11-65176CFBC070}"/>
              </a:ext>
            </a:extLst>
          </p:cNvPr>
          <p:cNvSpPr/>
          <p:nvPr/>
        </p:nvSpPr>
        <p:spPr>
          <a:xfrm>
            <a:off x="11032479" y="1178124"/>
            <a:ext cx="981562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0076-AE6F-4259-ADC4-87E961EA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6" y="1021309"/>
            <a:ext cx="5760000" cy="39817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6986" y="1544529"/>
            <a:ext cx="2763337" cy="13862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3205125-E088-47D8-A5BC-038452B6F80A}"/>
              </a:ext>
            </a:extLst>
          </p:cNvPr>
          <p:cNvSpPr/>
          <p:nvPr/>
        </p:nvSpPr>
        <p:spPr>
          <a:xfrm>
            <a:off x="4865077" y="2813538"/>
            <a:ext cx="222738" cy="4337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7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3733363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50348" y="1417494"/>
            <a:ext cx="217080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</a:t>
            </a:r>
            <a:r>
              <a:rPr lang="it-IT" sz="2520" dirty="0"/>
              <a:t> LENGTH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1D7C-EBED-4ABB-AE86-CCA38497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341765"/>
            <a:ext cx="5760000" cy="3583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6838" y="1725271"/>
            <a:ext cx="3028913" cy="154755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54B634B-9A90-4752-98D9-AA2B1AC8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38011"/>
            <a:ext cx="5205695" cy="390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D31FB-C077-4586-91EB-AA4EF3E66772}"/>
              </a:ext>
            </a:extLst>
          </p:cNvPr>
          <p:cNvSpPr/>
          <p:nvPr/>
        </p:nvSpPr>
        <p:spPr>
          <a:xfrm>
            <a:off x="4806462" y="3272830"/>
            <a:ext cx="300376" cy="2323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7275" y="875427"/>
            <a:ext cx="72944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parentr</a:t>
            </a:r>
            <a:r>
              <a:rPr lang="it-IT" sz="1500" dirty="0"/>
              <a:t> </a:t>
            </a:r>
            <a:r>
              <a:rPr lang="it-IT" sz="1500" dirty="0" err="1"/>
              <a:t>ank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441723" y="1255185"/>
            <a:ext cx="19768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248522" y="-9118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676692" y="30742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~parental RANK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3" y="151669"/>
            <a:ext cx="1983022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57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47280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B19C9-AA2F-456B-8FB0-F84759E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4" y="1249000"/>
            <a:ext cx="5760000" cy="3481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0231" y="1562962"/>
            <a:ext cx="3359927" cy="151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0A238D-F74B-49B5-9CB8-334A75958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83" y="2464888"/>
            <a:ext cx="5545473" cy="4159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6F672-8500-4EB2-B797-47A9462BA2D3}"/>
              </a:ext>
            </a:extLst>
          </p:cNvPr>
          <p:cNvSpPr/>
          <p:nvPr/>
        </p:nvSpPr>
        <p:spPr>
          <a:xfrm>
            <a:off x="4847492" y="3080238"/>
            <a:ext cx="222739" cy="1817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696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66935" y="841378"/>
            <a:ext cx="86836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distance</a:t>
            </a:r>
            <a:r>
              <a:rPr lang="it-IT" sz="1500" dirty="0"/>
              <a:t> </a:t>
            </a:r>
            <a:r>
              <a:rPr lang="it-IT" sz="1500" dirty="0" err="1"/>
              <a:t>between</a:t>
            </a:r>
            <a:r>
              <a:rPr lang="it-IT" sz="1500" dirty="0"/>
              <a:t>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ranks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2443" y="1312891"/>
            <a:ext cx="246140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926295" y="-54609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73496" y="1322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4" y="121083"/>
            <a:ext cx="168113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481" y="184571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59004" y="14098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2844C-29AC-4137-9B44-27B8480F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4" y="1233074"/>
            <a:ext cx="5760000" cy="39871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5400" y="1620668"/>
            <a:ext cx="2487745" cy="1526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A6434B8A-0A3D-43D2-ADE8-F344CB0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8" y="2444263"/>
            <a:ext cx="5695366" cy="4271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A38B99-FCF0-4FC2-9980-26921C42F806}"/>
              </a:ext>
            </a:extLst>
          </p:cNvPr>
          <p:cNvSpPr/>
          <p:nvPr/>
        </p:nvSpPr>
        <p:spPr>
          <a:xfrm>
            <a:off x="4839238" y="3147646"/>
            <a:ext cx="266162" cy="2813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755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FB4F8-A12D-4F00-BE4D-593A079D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339039"/>
            <a:ext cx="5760000" cy="377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31472" y="911972"/>
            <a:ext cx="7835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20861" y="2028063"/>
            <a:ext cx="382581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Sibling_buds_mv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314955" y="151669"/>
            <a:ext cx="1402475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32496" y="2990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49405" y="276936"/>
            <a:ext cx="38931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~TOT BUDS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221857" y="2335840"/>
            <a:ext cx="2911912" cy="952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052D-9D70-4B6E-A0A2-846416BD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96" y="167060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18FD4-DF21-4BA2-821D-762A0A9CD25F}"/>
              </a:ext>
            </a:extLst>
          </p:cNvPr>
          <p:cNvSpPr/>
          <p:nvPr/>
        </p:nvSpPr>
        <p:spPr>
          <a:xfrm>
            <a:off x="10865219" y="139232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4E389748-F2D5-441E-BB17-57A4ABAD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7" y="2848109"/>
            <a:ext cx="4799472" cy="3599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B17FCF-F68C-404F-9386-57718C73B905}"/>
              </a:ext>
            </a:extLst>
          </p:cNvPr>
          <p:cNvSpPr/>
          <p:nvPr/>
        </p:nvSpPr>
        <p:spPr>
          <a:xfrm>
            <a:off x="4812323" y="3225211"/>
            <a:ext cx="409534" cy="1265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55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77386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24000" y="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A761C-EC95-4206-A214-F08015D2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886347"/>
            <a:ext cx="9144000" cy="35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5007" y="842345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81620" y="1165510"/>
            <a:ext cx="269944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-0.60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203586" y="15907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311519" y="-80985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365446" y="181333"/>
            <a:ext cx="40435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26A58F-0D41-4557-863D-7406BB8D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742" y="197201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ED5377-17E3-4EFD-BDDB-867095C6F134}"/>
              </a:ext>
            </a:extLst>
          </p:cNvPr>
          <p:cNvSpPr/>
          <p:nvPr/>
        </p:nvSpPr>
        <p:spPr>
          <a:xfrm>
            <a:off x="10736265" y="142246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3BA6-B3CB-4889-BB77-0803B6EC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6" y="1276837"/>
            <a:ext cx="5760000" cy="35592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60277" y="1473287"/>
            <a:ext cx="3571066" cy="14620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3F0927F-8B89-49EE-B504-089F8ACC3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20" y="2567354"/>
            <a:ext cx="5546873" cy="4160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34F30-8334-4AFA-919C-6D65A3989CAA}"/>
              </a:ext>
            </a:extLst>
          </p:cNvPr>
          <p:cNvSpPr/>
          <p:nvPr/>
        </p:nvSpPr>
        <p:spPr>
          <a:xfrm>
            <a:off x="4185138" y="2907140"/>
            <a:ext cx="375139" cy="1536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64854" y="458006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8910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74445" y="-4504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6E1B-1747-42AB-9AB9-0764013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5475"/>
            <a:ext cx="9144000" cy="35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2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0" y="920924"/>
            <a:ext cx="7822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buds,related</a:t>
            </a:r>
            <a:r>
              <a:rPr lang="it-IT" sz="1500" dirty="0"/>
              <a:t> to </a:t>
            </a:r>
            <a:r>
              <a:rPr lang="it-IT" sz="1500" dirty="0" err="1"/>
              <a:t>other</a:t>
            </a:r>
            <a:r>
              <a:rPr lang="it-IT" sz="1500" dirty="0"/>
              <a:t> v and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223012" y="1302175"/>
            <a:ext cx="204994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IS NOT SIGNIFICANT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133248" y="194273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296292" y="18581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572715" y="257773"/>
            <a:ext cx="419695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V + </a:t>
            </a:r>
            <a:r>
              <a:rPr lang="it-IT" sz="2520" dirty="0" err="1"/>
              <a:t>siblings</a:t>
            </a:r>
            <a:r>
              <a:rPr lang="it-IT" sz="2520" dirty="0"/>
              <a:t> 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41490-BF2D-41AB-AEEB-B3D95E52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990" y="7227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D57CD9-1EAA-4FA9-BDB0-E34A6F4E3748}"/>
              </a:ext>
            </a:extLst>
          </p:cNvPr>
          <p:cNvSpPr/>
          <p:nvPr/>
        </p:nvSpPr>
        <p:spPr>
          <a:xfrm>
            <a:off x="10683511" y="130991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680C-B828-44D6-8FB3-8A6E685D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" y="1244089"/>
            <a:ext cx="5760000" cy="37182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393722" y="1609952"/>
            <a:ext cx="3854261" cy="1495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7ED6F65C-5267-436D-8C5C-854B5484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7" y="2461818"/>
            <a:ext cx="5442053" cy="4081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1D324B-CC93-43B3-AC29-12451E04FA59}"/>
              </a:ext>
            </a:extLst>
          </p:cNvPr>
          <p:cNvSpPr/>
          <p:nvPr/>
        </p:nvSpPr>
        <p:spPr>
          <a:xfrm>
            <a:off x="3968262" y="2995246"/>
            <a:ext cx="425460" cy="3278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44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16092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95916" y="839553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of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900073" y="1241008"/>
            <a:ext cx="267899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37544" y="132505"/>
            <a:ext cx="1789336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4320" y="-75952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441602" y="184500"/>
            <a:ext cx="426954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0A6CF8-6EBE-43C1-85FF-EA946F69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14" y="19165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565C17-08E2-4D80-B1C5-53650FCDD0FF}"/>
              </a:ext>
            </a:extLst>
          </p:cNvPr>
          <p:cNvSpPr/>
          <p:nvPr/>
        </p:nvSpPr>
        <p:spPr>
          <a:xfrm>
            <a:off x="10894937" y="141691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83476-BEFE-4A78-A955-1619D080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4" y="1186293"/>
            <a:ext cx="5760000" cy="35900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45015" y="1548785"/>
            <a:ext cx="2694553" cy="15518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58FF6C27-9400-4437-8348-887CF574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73" y="2573215"/>
            <a:ext cx="5467049" cy="41002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53597-A703-4FDB-9D98-BBD7FCDC7E3A}"/>
              </a:ext>
            </a:extLst>
          </p:cNvPr>
          <p:cNvSpPr/>
          <p:nvPr/>
        </p:nvSpPr>
        <p:spPr>
          <a:xfrm>
            <a:off x="4923692" y="3124200"/>
            <a:ext cx="621323" cy="2227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64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33668" y="878674"/>
            <a:ext cx="7839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of </a:t>
            </a:r>
            <a:r>
              <a:rPr lang="it-IT" sz="1500" dirty="0" err="1"/>
              <a:t>that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79562" y="1287982"/>
            <a:ext cx="254453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03787" y="209271"/>
            <a:ext cx="37889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5C393-F9E8-4575-BE5B-AF60CCBAD50F}"/>
              </a:ext>
            </a:extLst>
          </p:cNvPr>
          <p:cNvSpPr/>
          <p:nvPr/>
        </p:nvSpPr>
        <p:spPr>
          <a:xfrm>
            <a:off x="1512627" y="-49185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F73F6-9F27-43BD-8219-BC1BECB7F9F8}"/>
              </a:ext>
            </a:extLst>
          </p:cNvPr>
          <p:cNvSpPr/>
          <p:nvPr/>
        </p:nvSpPr>
        <p:spPr>
          <a:xfrm>
            <a:off x="333668" y="126507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C2F15-9D4D-489F-8C48-01B7FE65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71" y="6271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0F72B0-04AD-45B7-A882-57049B0ABD8F}"/>
              </a:ext>
            </a:extLst>
          </p:cNvPr>
          <p:cNvSpPr/>
          <p:nvPr/>
        </p:nvSpPr>
        <p:spPr>
          <a:xfrm>
            <a:off x="11025894" y="128798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91866-888C-45F2-86DC-9DC30C3E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271085"/>
            <a:ext cx="5760000" cy="3565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98477" y="1595759"/>
            <a:ext cx="2953350" cy="15864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430498-E268-48DF-9721-5943E2BA0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9" y="2625210"/>
            <a:ext cx="5578870" cy="4184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B195FF-5106-4470-B79C-2C94E30AC757}"/>
              </a:ext>
            </a:extLst>
          </p:cNvPr>
          <p:cNvSpPr/>
          <p:nvPr/>
        </p:nvSpPr>
        <p:spPr>
          <a:xfrm>
            <a:off x="4976446" y="3182168"/>
            <a:ext cx="422031" cy="2468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38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54398" y="943505"/>
            <a:ext cx="8354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New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(1=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present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0=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absent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), from M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buds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rank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in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sytlleptic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endParaRPr lang="it-IT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8641" y="1608754"/>
            <a:ext cx="27682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IS </a:t>
            </a: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significant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(*). Coef: 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255261" y="-2402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591415" y="193029"/>
            <a:ext cx="44340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from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node</a:t>
            </a:r>
            <a:endParaRPr lang="it-IT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92217" y="1516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58" y="19302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772481" y="141829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3B869-3D0B-41E4-9E86-21618EA7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" y="1363779"/>
            <a:ext cx="5760000" cy="39357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4533" y="1916531"/>
            <a:ext cx="2768217" cy="13874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9A16CF96-1EB7-410D-BEE8-B68FE2588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2503621"/>
            <a:ext cx="5399314" cy="40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FBD549-17B6-49ED-982C-9F7DC8031853}"/>
              </a:ext>
            </a:extLst>
          </p:cNvPr>
          <p:cNvSpPr/>
          <p:nvPr/>
        </p:nvSpPr>
        <p:spPr>
          <a:xfrm>
            <a:off x="4753162" y="3273879"/>
            <a:ext cx="161738" cy="220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6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A3A4C-511C-4666-BBF6-3601A045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7" y="1073250"/>
            <a:ext cx="9144000" cy="3586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3B0E-F650-46E3-B659-E38D7FA68520}"/>
              </a:ext>
            </a:extLst>
          </p:cNvPr>
          <p:cNvSpPr txBox="1"/>
          <p:nvPr/>
        </p:nvSpPr>
        <p:spPr>
          <a:xfrm>
            <a:off x="3492621" y="37152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3AB5-B55F-4684-A3E5-6C062D905499}"/>
              </a:ext>
            </a:extLst>
          </p:cNvPr>
          <p:cNvSpPr txBox="1"/>
          <p:nvPr/>
        </p:nvSpPr>
        <p:spPr>
          <a:xfrm>
            <a:off x="2170569" y="490198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A48ED-D40B-4531-A758-F6C7D4EFDA8A}"/>
              </a:ext>
            </a:extLst>
          </p:cNvPr>
          <p:cNvSpPr/>
          <p:nvPr/>
        </p:nvSpPr>
        <p:spPr>
          <a:xfrm>
            <a:off x="1266718" y="149921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D0EE7-0CF5-402E-ABA2-26ABF13E088E}"/>
              </a:ext>
            </a:extLst>
          </p:cNvPr>
          <p:cNvSpPr/>
          <p:nvPr/>
        </p:nvSpPr>
        <p:spPr>
          <a:xfrm>
            <a:off x="10367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556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717906" y="2074755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Coef=-0.50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309208" y="141276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72" y="1617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942795" y="12414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0" y="1054213"/>
            <a:ext cx="8216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dirty="0" err="1"/>
              <a:t>distance</a:t>
            </a:r>
            <a:r>
              <a:rPr lang="it-IT" sz="1500" dirty="0"/>
              <a:t> +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709287" y="335474"/>
            <a:ext cx="72335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+ </a:t>
            </a:r>
            <a:r>
              <a:rPr lang="it-IT" sz="2520" dirty="0" err="1"/>
              <a:t>sibling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59631-4404-4A4D-A3B2-9F448C5C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" y="1615986"/>
            <a:ext cx="5760000" cy="41080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>
            <a:off x="5064665" y="2597975"/>
            <a:ext cx="2878688" cy="11253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2814B76-0D5F-4A74-A56A-E9142B3F4BDF}"/>
              </a:ext>
            </a:extLst>
          </p:cNvPr>
          <p:cNvSpPr/>
          <p:nvPr/>
        </p:nvSpPr>
        <p:spPr>
          <a:xfrm>
            <a:off x="4707172" y="3578087"/>
            <a:ext cx="381663" cy="3260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675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144666" y="1511502"/>
            <a:ext cx="31981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268688" y="17704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2920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440" y="5496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751963" y="128022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68389" y="1017876"/>
            <a:ext cx="8559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486543" y="444471"/>
            <a:ext cx="41760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siblings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B61CA-AA73-488A-A695-4C96F14D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" y="1461907"/>
            <a:ext cx="5760000" cy="39341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44494" y="1819279"/>
            <a:ext cx="2599231" cy="148846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30691384-48C4-4539-94F1-A17B307D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25" y="2566306"/>
            <a:ext cx="5648976" cy="4236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28A35-5047-4DBB-A7A5-46F6DF763EE4}"/>
              </a:ext>
            </a:extLst>
          </p:cNvPr>
          <p:cNvSpPr/>
          <p:nvPr/>
        </p:nvSpPr>
        <p:spPr>
          <a:xfrm>
            <a:off x="4738977" y="3307743"/>
            <a:ext cx="405517" cy="2782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06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92304" y="5164547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575055" y="2595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F8F6CB-B41B-413F-A0B9-E3607D097E67}"/>
              </a:ext>
            </a:extLst>
          </p:cNvPr>
          <p:cNvSpPr/>
          <p:nvPr/>
        </p:nvSpPr>
        <p:spPr>
          <a:xfrm>
            <a:off x="146164" y="35552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0918D-0B88-4AF5-911B-1EFA8881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2899"/>
            <a:ext cx="9144000" cy="38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2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08667" y="1011049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 </a:t>
            </a:r>
            <a:r>
              <a:rPr lang="it-IT" sz="1500" dirty="0"/>
              <a:t>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344315" y="1750946"/>
            <a:ext cx="207905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781017" y="357745"/>
            <a:ext cx="375495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7051A-8175-4E1C-8361-2ED4431F1025}"/>
              </a:ext>
            </a:extLst>
          </p:cNvPr>
          <p:cNvSpPr/>
          <p:nvPr/>
        </p:nvSpPr>
        <p:spPr>
          <a:xfrm>
            <a:off x="1446872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7CA6D-F828-4A0C-B081-D477C7194848}"/>
              </a:ext>
            </a:extLst>
          </p:cNvPr>
          <p:cNvSpPr/>
          <p:nvPr/>
        </p:nvSpPr>
        <p:spPr>
          <a:xfrm>
            <a:off x="208667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8132C-DF8E-4B03-A1E9-718DA0A9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607" y="15166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8397FF-D6CC-4992-855C-0BD62699F8E9}"/>
              </a:ext>
            </a:extLst>
          </p:cNvPr>
          <p:cNvSpPr/>
          <p:nvPr/>
        </p:nvSpPr>
        <p:spPr>
          <a:xfrm>
            <a:off x="10745130" y="137693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436E7-F4E8-4CA1-9160-9E262A44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1" y="1334214"/>
            <a:ext cx="5760000" cy="32459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847686" y="2058723"/>
            <a:ext cx="3536155" cy="97072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AD219-6310-45A3-954D-C691E60328B6}"/>
              </a:ext>
            </a:extLst>
          </p:cNvPr>
          <p:cNvSpPr/>
          <p:nvPr/>
        </p:nvSpPr>
        <p:spPr>
          <a:xfrm>
            <a:off x="4369413" y="2957177"/>
            <a:ext cx="401369" cy="1915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70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7487" y="960907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74515" y="1390870"/>
            <a:ext cx="2963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768918" y="414739"/>
            <a:ext cx="444794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43F95-55A2-4109-9556-5A78E45D8F05}"/>
              </a:ext>
            </a:extLst>
          </p:cNvPr>
          <p:cNvSpPr/>
          <p:nvPr/>
        </p:nvSpPr>
        <p:spPr>
          <a:xfrm>
            <a:off x="1521333" y="1516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2EF68-5602-471B-91DF-09646D70F1C3}"/>
              </a:ext>
            </a:extLst>
          </p:cNvPr>
          <p:cNvSpPr/>
          <p:nvPr/>
        </p:nvSpPr>
        <p:spPr>
          <a:xfrm>
            <a:off x="217348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AA20A5-4A8E-4DB4-A861-1427D99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79" y="205358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636F6F-9A00-4764-B34E-563DE234D04D}"/>
              </a:ext>
            </a:extLst>
          </p:cNvPr>
          <p:cNvSpPr/>
          <p:nvPr/>
        </p:nvSpPr>
        <p:spPr>
          <a:xfrm>
            <a:off x="10668002" y="143062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F1C39-707E-4267-95CE-5D9301D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7" y="1347727"/>
            <a:ext cx="5760000" cy="35788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87903" y="1698647"/>
            <a:ext cx="3168487" cy="13673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2B903718-030C-4496-B061-7F996D36F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4" y="2359214"/>
            <a:ext cx="5724569" cy="42934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158D23-FDEA-4DDC-B547-ABD2802A75E8}"/>
              </a:ext>
            </a:extLst>
          </p:cNvPr>
          <p:cNvSpPr/>
          <p:nvPr/>
        </p:nvSpPr>
        <p:spPr>
          <a:xfrm>
            <a:off x="4099180" y="2947221"/>
            <a:ext cx="488723" cy="2374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716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81143" y="475490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327603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79EF1-DEFC-46D0-BA98-972F99B93DF3}"/>
              </a:ext>
            </a:extLst>
          </p:cNvPr>
          <p:cNvSpPr/>
          <p:nvPr/>
        </p:nvSpPr>
        <p:spPr>
          <a:xfrm>
            <a:off x="36855" y="17700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EB34C-FE59-4BDB-947C-9975487B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69"/>
            <a:ext cx="9144000" cy="34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2596676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29F17-5ED1-4113-9823-B0E64D9E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" y="767245"/>
            <a:ext cx="5760000" cy="3140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34481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46596" y="174389"/>
            <a:ext cx="361481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578282" y="939071"/>
            <a:ext cx="289113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477" y="131295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877849" y="651607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15" idx="3"/>
          </p:cNvCxnSpPr>
          <p:nvPr/>
        </p:nvCxnSpPr>
        <p:spPr>
          <a:xfrm flipH="1">
            <a:off x="4567256" y="1246848"/>
            <a:ext cx="3456592" cy="10351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00B73D97-75F4-4195-95F2-FDF45580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86" y="2282024"/>
            <a:ext cx="5926241" cy="444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CBCAAC-1B31-47A9-8853-BD15DC472244}"/>
              </a:ext>
            </a:extLst>
          </p:cNvPr>
          <p:cNvSpPr/>
          <p:nvPr/>
        </p:nvSpPr>
        <p:spPr>
          <a:xfrm>
            <a:off x="4137886" y="2154182"/>
            <a:ext cx="429370" cy="255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757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44CFA-371F-488E-A940-85E03746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3019"/>
            <a:ext cx="9144000" cy="3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4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131113" y="21046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656921" y="210460"/>
            <a:ext cx="39346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798265" y="922256"/>
            <a:ext cx="287052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45" y="52616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981217" y="572928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0D58C-D690-423C-9C1E-31FBC31A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4" y="959885"/>
            <a:ext cx="5760000" cy="30578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</p:cNvCxnSpPr>
          <p:nvPr/>
        </p:nvCxnSpPr>
        <p:spPr>
          <a:xfrm flipH="1">
            <a:off x="4384137" y="1230033"/>
            <a:ext cx="3527411" cy="1258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ACAFCE03-47F3-4A37-A312-A7E817A67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3" y="2250219"/>
            <a:ext cx="6086294" cy="45647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BCDEE-ACB8-4A4C-AA92-C9D7DD8476E3}"/>
              </a:ext>
            </a:extLst>
          </p:cNvPr>
          <p:cNvSpPr/>
          <p:nvPr/>
        </p:nvSpPr>
        <p:spPr>
          <a:xfrm>
            <a:off x="3991555" y="2360919"/>
            <a:ext cx="405516" cy="2232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7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C2C2-DD45-4DEE-9177-A1DCB5DC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0193"/>
            <a:ext cx="9144000" cy="3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7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46571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LENGTH+RANK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71913" y="889948"/>
            <a:ext cx="333362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But </a:t>
            </a: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6777-8FDE-4BD7-A12A-D3D81243919E}"/>
              </a:ext>
            </a:extLst>
          </p:cNvPr>
          <p:cNvSpPr txBox="1"/>
          <p:nvPr/>
        </p:nvSpPr>
        <p:spPr>
          <a:xfrm>
            <a:off x="4124695" y="4311219"/>
            <a:ext cx="440502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>
                <a:highlight>
                  <a:srgbClr val="FFFF00"/>
                </a:highlight>
              </a:rPr>
              <a:t>Because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(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r>
              <a:rPr lang="it-IT" sz="2520" dirty="0">
                <a:highlight>
                  <a:srgbClr val="FFFF00"/>
                </a:highlight>
              </a:rPr>
              <a:t>)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no more </a:t>
            </a:r>
            <a:r>
              <a:rPr lang="it-IT" sz="2520" dirty="0" err="1">
                <a:highlight>
                  <a:srgbClr val="FFFF00"/>
                </a:highlight>
              </a:rPr>
              <a:t>significant</a:t>
            </a:r>
            <a:r>
              <a:rPr lang="it-IT" sz="2520" dirty="0">
                <a:highlight>
                  <a:srgbClr val="FFFF00"/>
                </a:highlight>
              </a:rPr>
              <a:t>, I use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r>
              <a:rPr lang="it-IT" sz="2520" dirty="0">
                <a:highlight>
                  <a:srgbClr val="FFFF00"/>
                </a:highlight>
              </a:rPr>
              <a:t> to model the </a:t>
            </a:r>
            <a:r>
              <a:rPr lang="it-IT" sz="2520" dirty="0" err="1">
                <a:highlight>
                  <a:srgbClr val="FFFF00"/>
                </a:highlight>
              </a:rPr>
              <a:t>presence</a:t>
            </a:r>
            <a:r>
              <a:rPr lang="it-IT" sz="2520" dirty="0">
                <a:highlight>
                  <a:srgbClr val="FFFF00"/>
                </a:highlight>
              </a:rPr>
              <a:t> of blind </a:t>
            </a:r>
            <a:r>
              <a:rPr lang="it-IT" sz="2520" dirty="0" err="1">
                <a:highlight>
                  <a:srgbClr val="FFFF00"/>
                </a:highlight>
              </a:rPr>
              <a:t>buds</a:t>
            </a:r>
            <a:endParaRPr lang="it-IT" sz="2520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249" y="23279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206874" y="75310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BF4E-DF73-4445-A80C-9F8F9850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090005"/>
            <a:ext cx="4803205" cy="28980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341680" y="1413168"/>
            <a:ext cx="2797048" cy="12152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33176" y="2417197"/>
            <a:ext cx="308504" cy="3021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03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62677"/>
              </p:ext>
            </p:extLst>
          </p:nvPr>
        </p:nvGraphicFramePr>
        <p:xfrm>
          <a:off x="1704925" y="1029818"/>
          <a:ext cx="8713693" cy="5593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791664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1902007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B2511-0F0A-4E63-A483-DABC1E1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" y="861457"/>
            <a:ext cx="5760000" cy="31391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83406" y="26170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02055" y="261700"/>
            <a:ext cx="37620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64137" y="595480"/>
            <a:ext cx="288207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8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10543" y="67198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12974" y="903257"/>
            <a:ext cx="3492200" cy="15022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63CBAA4-F2D0-41AD-A157-7E6A08484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87" y="1890950"/>
            <a:ext cx="6420508" cy="481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11BE3-949B-472B-8F63-22FAB4FC9068}"/>
              </a:ext>
            </a:extLst>
          </p:cNvPr>
          <p:cNvSpPr/>
          <p:nvPr/>
        </p:nvSpPr>
        <p:spPr>
          <a:xfrm>
            <a:off x="3872285" y="2272030"/>
            <a:ext cx="540689" cy="266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09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2270" y="473157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99309" y="249134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CB1C8-AC3A-4446-AD18-DE72D875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23" y="1008069"/>
            <a:ext cx="9144000" cy="34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4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89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Coef=+0.007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617EE-C05C-44D8-951F-CE84F70B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9" y="764492"/>
            <a:ext cx="5760000" cy="3086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317558" y="595723"/>
            <a:ext cx="3658306" cy="168805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3951798" y="2198061"/>
            <a:ext cx="365760" cy="1714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FDD8332-74C8-40E3-8D83-CECCEEC7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980562"/>
            <a:ext cx="6503249" cy="48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27597" y="516479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48171-1BE8-44B5-934F-526140B6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963"/>
            <a:ext cx="9144000" cy="3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613318" y="735777"/>
            <a:ext cx="30995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93799" y="218287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86858" y="232518"/>
            <a:ext cx="346866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159" y="16743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864539" y="93192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95E3-D450-4782-B9E1-36ECA28E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1" y="889666"/>
            <a:ext cx="5760000" cy="39910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5613621" y="1043554"/>
            <a:ext cx="2549469" cy="194837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DCE928-380A-4C1F-AF7A-2C299497E6BD}"/>
              </a:ext>
            </a:extLst>
          </p:cNvPr>
          <p:cNvSpPr/>
          <p:nvPr/>
        </p:nvSpPr>
        <p:spPr>
          <a:xfrm>
            <a:off x="5319622" y="2822713"/>
            <a:ext cx="293999" cy="3384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4CA02C3-2702-4464-AB2A-FEDCAE57D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96" y="2370569"/>
            <a:ext cx="5760000" cy="43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4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708714" y="508297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6DB3E-5D77-485E-9A1B-AC48D9A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8" y="1201383"/>
            <a:ext cx="9144000" cy="35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5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AF02-04F3-4782-8307-3F939EF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1" y="879700"/>
            <a:ext cx="5760000" cy="306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096000" y="707268"/>
            <a:ext cx="216540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13554" y="23208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70753" y="191699"/>
            <a:ext cx="4486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the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247" y="23472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10006627" y="99921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19293" y="1015045"/>
            <a:ext cx="2359410" cy="15613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C8D6F31-B817-4B01-9C64-6E10E820693A}"/>
              </a:ext>
            </a:extLst>
          </p:cNvPr>
          <p:cNvSpPr/>
          <p:nvPr/>
        </p:nvSpPr>
        <p:spPr>
          <a:xfrm>
            <a:off x="4015409" y="2446549"/>
            <a:ext cx="675373" cy="2091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7C52F41-6FBD-418A-B8A8-73721C2C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11" y="2317227"/>
            <a:ext cx="5694756" cy="42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9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54424-B051-4159-9CBA-33380889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" y="1031799"/>
            <a:ext cx="5760000" cy="351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756" y="640258"/>
            <a:ext cx="3040711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315341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304553" y="167406"/>
            <a:ext cx="39680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 +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707172" y="1163478"/>
            <a:ext cx="3207940" cy="16592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617" y="8010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9842997" y="844600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ABCA0-AA77-42A6-BC72-EB394B4E5620}"/>
              </a:ext>
            </a:extLst>
          </p:cNvPr>
          <p:cNvSpPr/>
          <p:nvPr/>
        </p:nvSpPr>
        <p:spPr>
          <a:xfrm>
            <a:off x="4349363" y="2671638"/>
            <a:ext cx="357809" cy="302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21572-C6F3-41E9-A8D2-B9B99624C68F}"/>
              </a:ext>
            </a:extLst>
          </p:cNvPr>
          <p:cNvSpPr txBox="1"/>
          <p:nvPr/>
        </p:nvSpPr>
        <p:spPr>
          <a:xfrm>
            <a:off x="4288579" y="4613627"/>
            <a:ext cx="440502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>
                <a:highlight>
                  <a:srgbClr val="FFFF00"/>
                </a:highlight>
              </a:rPr>
              <a:t>Because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(cm)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no more </a:t>
            </a:r>
            <a:r>
              <a:rPr lang="it-IT" sz="2520" dirty="0" err="1">
                <a:highlight>
                  <a:srgbClr val="FFFF00"/>
                </a:highlight>
              </a:rPr>
              <a:t>significant</a:t>
            </a:r>
            <a:r>
              <a:rPr lang="it-IT" sz="2520" dirty="0">
                <a:highlight>
                  <a:srgbClr val="FFFF00"/>
                </a:highlight>
              </a:rPr>
              <a:t>, I use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endParaRPr lang="it-IT" sz="252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8128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140B2-633A-41EC-86E3-FC751BB7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6" y="788848"/>
            <a:ext cx="5760000" cy="3101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64461" y="186265"/>
            <a:ext cx="29339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00656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089868" y="26327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420925" y="494042"/>
            <a:ext cx="3510527" cy="18476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958" y="113484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10158338" y="877976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C2FA3-E1C7-46A8-8AFC-F5D8B71481EE}"/>
              </a:ext>
            </a:extLst>
          </p:cNvPr>
          <p:cNvSpPr/>
          <p:nvPr/>
        </p:nvSpPr>
        <p:spPr>
          <a:xfrm>
            <a:off x="3935896" y="2250219"/>
            <a:ext cx="485029" cy="1828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27C25C50-35D9-4518-B625-163F9563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2025199"/>
            <a:ext cx="6443733" cy="48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24002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513801" y="520041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25582"/>
              </p:ext>
            </p:extLst>
          </p:nvPr>
        </p:nvGraphicFramePr>
        <p:xfrm>
          <a:off x="1704927" y="1199235"/>
          <a:ext cx="8713693" cy="2913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0581" y="4724640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</a:t>
            </a:r>
            <a:r>
              <a:rPr lang="it-IT" sz="2520" dirty="0"/>
              <a:t> 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330581" y="24863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FD2E-41C9-4D92-9227-A3AF7B43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877632"/>
            <a:ext cx="9144000" cy="34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3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53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802571" y="234011"/>
            <a:ext cx="202781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375573" y="106074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92B5F-F423-4307-B639-8531D84F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827438"/>
            <a:ext cx="5760000" cy="35073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510254" y="541788"/>
            <a:ext cx="2306225" cy="22670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F00839-18D9-4C0C-BF5A-FFE2F6AF1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37" y="2376458"/>
            <a:ext cx="5833956" cy="43754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5017273" y="2699619"/>
            <a:ext cx="492981" cy="2185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DC161-E702-40AC-928C-9206EB30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88420"/>
            <a:ext cx="5760000" cy="3377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46723" y="205123"/>
            <a:ext cx="20516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403580" y="23945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30386" y="205123"/>
            <a:ext cx="2015250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7" y="127815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10004790" y="11165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9523" y="512900"/>
            <a:ext cx="2143035" cy="21570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09EDE48-EBD4-4E19-89A1-56DFC1D45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9" y="2258170"/>
            <a:ext cx="5983905" cy="4487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0D30F4-800B-49A0-9165-565A22EB3714}"/>
              </a:ext>
            </a:extLst>
          </p:cNvPr>
          <p:cNvSpPr/>
          <p:nvPr/>
        </p:nvSpPr>
        <p:spPr>
          <a:xfrm>
            <a:off x="5023941" y="2669993"/>
            <a:ext cx="605582" cy="22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74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36234" y="270261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(***).Coef=+0.24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212748" y="20668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250873" y="231483"/>
            <a:ext cx="1983444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085" y="103961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872958" y="1092739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27CEA-FB95-4B61-A145-E2F134EC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1" y="916725"/>
            <a:ext cx="5760000" cy="30135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39263" y="578038"/>
            <a:ext cx="3718151" cy="1793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2B49868B-5B42-413C-BA22-DA98B0AA7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1805009"/>
            <a:ext cx="6472362" cy="485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9E7EFB-2888-45B0-808B-8E6601229320}"/>
              </a:ext>
            </a:extLst>
          </p:cNvPr>
          <p:cNvSpPr/>
          <p:nvPr/>
        </p:nvSpPr>
        <p:spPr>
          <a:xfrm>
            <a:off x="3689405" y="2266953"/>
            <a:ext cx="349858" cy="2138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368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8337" y="437321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67943" y="232511"/>
            <a:ext cx="2109498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64A9C-8C2E-4FAB-A230-DF737E26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3" y="820873"/>
            <a:ext cx="9144000" cy="3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9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14523" y="165108"/>
            <a:ext cx="264109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Coef=-0.03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6381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68945" y="151669"/>
            <a:ext cx="1991396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8D85-1BDB-4C4C-86E0-575F18B2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445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C957-B078-4CA3-9E61-9F58B8F39196}"/>
              </a:ext>
            </a:extLst>
          </p:cNvPr>
          <p:cNvSpPr/>
          <p:nvPr/>
        </p:nvSpPr>
        <p:spPr>
          <a:xfrm>
            <a:off x="9963817" y="11116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4FE7E-0D14-495D-AD19-24DA8831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8" y="731441"/>
            <a:ext cx="5760000" cy="38493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68348" y="472885"/>
            <a:ext cx="2866723" cy="22067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B749820-537E-44A8-A40E-B13668A11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09" y="4100871"/>
            <a:ext cx="3190441" cy="2392831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4C523854-9B95-4036-A44A-79993D392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50" y="2155592"/>
            <a:ext cx="5760000" cy="432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D3BE81-3535-44D6-9EC1-1997FA69977B}"/>
              </a:ext>
            </a:extLst>
          </p:cNvPr>
          <p:cNvSpPr/>
          <p:nvPr/>
        </p:nvSpPr>
        <p:spPr>
          <a:xfrm>
            <a:off x="4888795" y="2576223"/>
            <a:ext cx="279553" cy="2464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222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1620" y="4524292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7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58824" y="194117"/>
            <a:ext cx="197549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887E5-C87F-4354-A543-B0C963A4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8818"/>
            <a:ext cx="9144000" cy="35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9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bar chart&#10;&#10;Description automatically generated">
            <a:extLst>
              <a:ext uri="{FF2B5EF4-FFF2-40B4-BE49-F238E27FC236}">
                <a16:creationId xmlns:a16="http://schemas.microsoft.com/office/drawing/2014/main" id="{3E42E940-4ED4-42F0-9421-253557C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9126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Chart, bar chart, histogram&#10;&#10;Description automatically generated">
            <a:extLst>
              <a:ext uri="{FF2B5EF4-FFF2-40B4-BE49-F238E27FC236}">
                <a16:creationId xmlns:a16="http://schemas.microsoft.com/office/drawing/2014/main" id="{05D6421C-5B54-4FAE-A73D-BC133779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47" y="215667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9" name="Picture 48" descr="Chart, bar chart&#10;&#10;Description automatically generated">
            <a:extLst>
              <a:ext uri="{FF2B5EF4-FFF2-40B4-BE49-F238E27FC236}">
                <a16:creationId xmlns:a16="http://schemas.microsoft.com/office/drawing/2014/main" id="{FEB8974B-4FC8-45A8-8B21-82CA63A4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F3676FD4-6CF6-4A34-A0EC-A676F1F96E5B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E9F7E-D8E6-4717-A29B-A199E2310E69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B529E83B-4D06-48F2-872C-E0718BFB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0E762B28-83C3-435F-972D-78E7D458456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E6F900-4064-4595-AF36-93D38EC02E2C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6" name="Picture 55" descr="Chart, bar chart, histogram&#10;&#10;Description automatically generated">
            <a:extLst>
              <a:ext uri="{FF2B5EF4-FFF2-40B4-BE49-F238E27FC236}">
                <a16:creationId xmlns:a16="http://schemas.microsoft.com/office/drawing/2014/main" id="{F1BA7951-251F-4CA6-BE05-419694CD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CFAD13A2-457D-4B79-933A-5D1FFDD4AB44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EC1D86-71A3-4AB6-BAC7-5E428EE801A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F82C8B28-9FAF-476A-AC86-A5F348D1C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A70F6C6C-2430-44EE-B9FA-B873FE8204C8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E0B04-E911-41DB-89BF-127160BFEA7B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5" name="Flowchart: Collate 64">
            <a:extLst>
              <a:ext uri="{FF2B5EF4-FFF2-40B4-BE49-F238E27FC236}">
                <a16:creationId xmlns:a16="http://schemas.microsoft.com/office/drawing/2014/main" id="{02779565-15E4-4BCE-B16F-2BB01C9B6D21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, bar chart, histogram&#10;&#10;Description automatically generated">
            <a:extLst>
              <a:ext uri="{FF2B5EF4-FFF2-40B4-BE49-F238E27FC236}">
                <a16:creationId xmlns:a16="http://schemas.microsoft.com/office/drawing/2014/main" id="{9AA12878-E4AE-46C8-A874-D91DFAA0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97974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08D444-FD17-4243-AE7E-0FEAB2784DC9}"/>
              </a:ext>
            </a:extLst>
          </p:cNvPr>
          <p:cNvSpPr txBox="1"/>
          <p:nvPr/>
        </p:nvSpPr>
        <p:spPr>
          <a:xfrm>
            <a:off x="708075" y="850420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8" name="Picture 67" descr="Chart, bar chart, histogram&#10;&#10;Description automatically generated">
            <a:extLst>
              <a:ext uri="{FF2B5EF4-FFF2-40B4-BE49-F238E27FC236}">
                <a16:creationId xmlns:a16="http://schemas.microsoft.com/office/drawing/2014/main" id="{18CB6EF7-F84F-4BB4-8D1C-43955BB0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Flowchart: Collate 68">
            <a:extLst>
              <a:ext uri="{FF2B5EF4-FFF2-40B4-BE49-F238E27FC236}">
                <a16:creationId xmlns:a16="http://schemas.microsoft.com/office/drawing/2014/main" id="{5CAEC6CD-A8C0-4EA6-91DD-04A3FA71172A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59756-DB85-4113-ABD2-386821E6B63C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6765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448911" y="251866"/>
            <a:ext cx="272684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1957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59" y="18419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02874" y="1412456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C81AF-0E0C-4E1F-9660-069630B4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0" y="1370701"/>
            <a:ext cx="5760000" cy="390447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7DCD74-189E-468F-8920-629CD65AB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66" y="2344477"/>
            <a:ext cx="5870235" cy="4402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73692F-0A71-459F-8A66-F9C335A44842}"/>
              </a:ext>
            </a:extLst>
          </p:cNvPr>
          <p:cNvSpPr/>
          <p:nvPr/>
        </p:nvSpPr>
        <p:spPr>
          <a:xfrm>
            <a:off x="4918969" y="3317558"/>
            <a:ext cx="352746" cy="2048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71715" y="559643"/>
            <a:ext cx="2540619" cy="27579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1524002" y="279563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1597348" y="847967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5" y="3781870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3259896" y="2929015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3479937" y="3577753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Shoot</a:t>
            </a:r>
            <a:r>
              <a:rPr lang="it-IT" sz="2520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95" y="2556240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3192253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3776926" y="2492000"/>
            <a:ext cx="360860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Metamer</a:t>
            </a:r>
            <a:r>
              <a:rPr lang="it-IT" sz="2520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3501419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4241129" y="1255038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27986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ABBE-DE0D-47A5-A98E-191F0014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1096"/>
            <a:ext cx="9144000" cy="3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58644-1DD9-4DB4-8E05-4961019B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92" y="1356510"/>
            <a:ext cx="5760000" cy="4357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7921" y="361338"/>
            <a:ext cx="283861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0.06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74833" y="884558"/>
            <a:ext cx="2782396" cy="24114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16987" y="27516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EB798F-BE18-4632-B80B-4E683889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72" y="9797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AF800A-7CAA-4F2F-901D-4F8A045CC830}"/>
              </a:ext>
            </a:extLst>
          </p:cNvPr>
          <p:cNvSpPr/>
          <p:nvPr/>
        </p:nvSpPr>
        <p:spPr>
          <a:xfrm>
            <a:off x="9982387" y="1326237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BEC3B-3555-482E-9D4D-8107E2582DDF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F6959-532B-40EB-980D-E9DD36CC53FD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6811B7-CF83-466B-984B-402B28CA516A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6AD0D-6AE1-4064-B7D5-62AFAA4DA798}"/>
              </a:ext>
            </a:extLst>
          </p:cNvPr>
          <p:cNvSpPr/>
          <p:nvPr/>
        </p:nvSpPr>
        <p:spPr>
          <a:xfrm>
            <a:off x="5136295" y="3296034"/>
            <a:ext cx="238538" cy="4782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834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38B5F-5764-4451-A7E1-C6ABE7A1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49787"/>
            <a:ext cx="5760000" cy="387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51945" y="227205"/>
            <a:ext cx="280319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9550" y="321071"/>
            <a:ext cx="9824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564" y="1176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34679" y="1345943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357BCE8-8FA7-434A-AFED-4E51B08E0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00" y="2005697"/>
            <a:ext cx="6226006" cy="46695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4251C-B8A4-4A0C-98D5-A40BF44F0762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19CE3F-23B1-4602-9BAF-3CDAA29F28FB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2C4DD2-314A-4E33-831C-B2A39E4A33E7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758E37-6995-4FA3-8DEA-AD7706B7482C}"/>
              </a:ext>
            </a:extLst>
          </p:cNvPr>
          <p:cNvSpPr/>
          <p:nvPr/>
        </p:nvSpPr>
        <p:spPr>
          <a:xfrm>
            <a:off x="4866198" y="3396645"/>
            <a:ext cx="373712" cy="1496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39910" y="534982"/>
            <a:ext cx="2513631" cy="286166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38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519063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CAF3-354F-4493-A7C5-55DF2A76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5235"/>
            <a:ext cx="9144000" cy="34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4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CC621-B10A-4D83-9DFD-4D897B57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56510"/>
            <a:ext cx="5760000" cy="3931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5314" y="207451"/>
            <a:ext cx="289065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-0.1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07591" y="321071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2F14D9-2562-40F0-8179-667CE754A042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254642-A371-4F73-BBF5-D9D4D22F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3C6DA2-6CAB-4384-9A73-7F005AED49DB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5A22B6E-AF6D-44C7-AB9F-DD00741E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85" y="1986699"/>
            <a:ext cx="6092141" cy="4569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FB809-F516-4623-9DFD-1BCE4CA23635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E77E7-46B0-49B1-967A-AA298CBD6D23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83E3E8-515A-4168-B614-D7E87717B9C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C88AA-0F61-4A51-B190-936C57FEEEE7}"/>
              </a:ext>
            </a:extLst>
          </p:cNvPr>
          <p:cNvSpPr/>
          <p:nvPr/>
        </p:nvSpPr>
        <p:spPr>
          <a:xfrm>
            <a:off x="4842344" y="3236181"/>
            <a:ext cx="286247" cy="2623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5128591" y="515228"/>
            <a:ext cx="3052051" cy="28521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1E2E-D45A-406E-95FB-F4EF78EF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8815"/>
            <a:ext cx="9144000" cy="35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8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61B17279-0933-44C1-ABA9-9C62E43F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76" y="3429000"/>
            <a:ext cx="4263644" cy="3197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C58C8-E117-45C6-83AD-BE43B092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8546"/>
            <a:ext cx="5040000" cy="3720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639029" y="253618"/>
            <a:ext cx="312064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-0.46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0661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Tot_buds</a:t>
            </a:r>
            <a:endParaRPr lang="it-IT" sz="252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6E003-73C1-4BD6-883B-FE5C6BD737E0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9AEE6-B300-4871-866B-E784B022834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B46CD7-689F-409B-B2A6-6EDA68628F66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81EC35-04C7-475B-9217-9295A4425F2D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013728-4F0F-4D5F-9CC2-3D99856E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6CBF88-60C9-4841-8E5B-8B9AA8A848F0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445ED2-B073-4297-B05D-4702CFB2B1F6}"/>
              </a:ext>
            </a:extLst>
          </p:cNvPr>
          <p:cNvSpPr/>
          <p:nvPr/>
        </p:nvSpPr>
        <p:spPr>
          <a:xfrm>
            <a:off x="4617308" y="3051380"/>
            <a:ext cx="312500" cy="355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5071" y="776838"/>
            <a:ext cx="3274281" cy="22745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084D2EA8-04EE-455B-80B5-E6E29F08E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57" y="842297"/>
            <a:ext cx="3721177" cy="279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51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3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0AC1E-93A6-4D62-B862-E6B5232E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7555"/>
            <a:ext cx="9144000" cy="3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3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05348" y="375533"/>
            <a:ext cx="411830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6190834" y="855664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-0.94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2BD3-91FE-4F7C-96BE-6D2E9325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1" y="1450372"/>
            <a:ext cx="5040000" cy="30324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057227" y="1378884"/>
            <a:ext cx="3954787" cy="16302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A80DD4D-BE2C-4C18-A3B1-83BF5202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2" y="3844960"/>
            <a:ext cx="3875418" cy="2906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085CB1A-0B12-4BD3-A9E7-83DBEE99B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66" y="1472746"/>
            <a:ext cx="3642361" cy="273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170B3-52AD-4DEA-ACCB-7518A587E5C7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43EE1-8F89-4E90-90A2-D1D2BFA49A5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86E935-75E3-4F3D-BDF4-886F3C2FF7B3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3D89C-B87A-4499-98DF-8552A3EADED6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166320-3C4B-4EA4-AE95-6E70EA8C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E0B900-2A26-45AD-A6E6-C0CDE8824C08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6B2476-6118-4268-885F-96AB9FC06518}"/>
              </a:ext>
            </a:extLst>
          </p:cNvPr>
          <p:cNvSpPr/>
          <p:nvPr/>
        </p:nvSpPr>
        <p:spPr>
          <a:xfrm>
            <a:off x="3805348" y="2814762"/>
            <a:ext cx="257769" cy="3180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743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381737" y="32052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96302-9623-432F-9DF1-B209F556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9791"/>
            <a:ext cx="9144000" cy="3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7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5693</Words>
  <Application>Microsoft Office PowerPoint</Application>
  <PresentationFormat>Widescreen</PresentationFormat>
  <Paragraphs>850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69</cp:revision>
  <dcterms:created xsi:type="dcterms:W3CDTF">2022-01-26T08:17:53Z</dcterms:created>
  <dcterms:modified xsi:type="dcterms:W3CDTF">2022-03-09T14:27:47Z</dcterms:modified>
</cp:coreProperties>
</file>